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97" r:id="rId3"/>
    <p:sldId id="258" r:id="rId4"/>
    <p:sldId id="264" r:id="rId5"/>
    <p:sldId id="260" r:id="rId6"/>
    <p:sldId id="298" r:id="rId7"/>
    <p:sldId id="261" r:id="rId8"/>
    <p:sldId id="299" r:id="rId9"/>
    <p:sldId id="265" r:id="rId10"/>
    <p:sldId id="266" r:id="rId11"/>
    <p:sldId id="267" r:id="rId12"/>
    <p:sldId id="293" r:id="rId13"/>
    <p:sldId id="269" r:id="rId14"/>
    <p:sldId id="270" r:id="rId15"/>
    <p:sldId id="271" r:id="rId16"/>
    <p:sldId id="288" r:id="rId17"/>
    <p:sldId id="291" r:id="rId18"/>
    <p:sldId id="290" r:id="rId19"/>
    <p:sldId id="295" r:id="rId20"/>
    <p:sldId id="29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F2B"/>
    <a:srgbClr val="FF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8" d="100"/>
          <a:sy n="88" d="100"/>
        </p:scale>
        <p:origin x="-8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6216DE6-0EF8-4989-8BC5-08D3621BB39E}" type="datetimeFigureOut">
              <a:rPr lang="en-US" smtClean="0"/>
              <a:pPr/>
              <a:t>19-Nov-17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F45088-A103-448C-A63C-7D6CB3653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6DE6-0EF8-4989-8BC5-08D3621BB39E}" type="datetimeFigureOut">
              <a:rPr lang="en-US" smtClean="0"/>
              <a:pPr/>
              <a:t>19-Nov-17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5088-A103-448C-A63C-7D6CB3653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6216DE6-0EF8-4989-8BC5-08D3621BB39E}" type="datetimeFigureOut">
              <a:rPr lang="en-US" smtClean="0"/>
              <a:pPr/>
              <a:t>19-Nov-17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AF45088-A103-448C-A63C-7D6CB3653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6DE6-0EF8-4989-8BC5-08D3621BB39E}" type="datetimeFigureOut">
              <a:rPr lang="en-US" smtClean="0"/>
              <a:pPr/>
              <a:t>19-Nov-17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F45088-A103-448C-A63C-7D6CB3653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6DE6-0EF8-4989-8BC5-08D3621BB39E}" type="datetimeFigureOut">
              <a:rPr lang="en-US" smtClean="0"/>
              <a:pPr/>
              <a:t>19-Nov-17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AF45088-A103-448C-A63C-7D6CB3653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6216DE6-0EF8-4989-8BC5-08D3621BB39E}" type="datetimeFigureOut">
              <a:rPr lang="en-US" smtClean="0"/>
              <a:pPr/>
              <a:t>19-Nov-17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F45088-A103-448C-A63C-7D6CB3653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6216DE6-0EF8-4989-8BC5-08D3621BB39E}" type="datetimeFigureOut">
              <a:rPr lang="en-US" smtClean="0"/>
              <a:pPr/>
              <a:t>19-Nov-17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F45088-A103-448C-A63C-7D6CB3653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6DE6-0EF8-4989-8BC5-08D3621BB39E}" type="datetimeFigureOut">
              <a:rPr lang="en-US" smtClean="0"/>
              <a:pPr/>
              <a:t>19-Nov-17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F45088-A103-448C-A63C-7D6CB3653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6DE6-0EF8-4989-8BC5-08D3621BB39E}" type="datetimeFigureOut">
              <a:rPr lang="en-US" smtClean="0"/>
              <a:pPr/>
              <a:t>19-Nov-17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F45088-A103-448C-A63C-7D6CB3653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6DE6-0EF8-4989-8BC5-08D3621BB39E}" type="datetimeFigureOut">
              <a:rPr lang="en-US" smtClean="0"/>
              <a:pPr/>
              <a:t>19-Nov-17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F45088-A103-448C-A63C-7D6CB3653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216DE6-0EF8-4989-8BC5-08D3621BB39E}" type="datetimeFigureOut">
              <a:rPr lang="en-US" smtClean="0"/>
              <a:pPr/>
              <a:t>19-Nov-17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AF45088-A103-448C-A63C-7D6CB3653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216DE6-0EF8-4989-8BC5-08D3621BB39E}" type="datetimeFigureOut">
              <a:rPr lang="en-US" smtClean="0"/>
              <a:pPr/>
              <a:t>19-Nov-17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F45088-A103-448C-A63C-7D6CB3653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13" Type="http://schemas.openxmlformats.org/officeDocument/2006/relationships/image" Target="../media/image40.jpeg"/><Relationship Id="rId18" Type="http://schemas.openxmlformats.org/officeDocument/2006/relationships/image" Target="../media/image44.jpeg"/><Relationship Id="rId26" Type="http://schemas.openxmlformats.org/officeDocument/2006/relationships/image" Target="../media/image50.jpeg"/><Relationship Id="rId3" Type="http://schemas.openxmlformats.org/officeDocument/2006/relationships/image" Target="../media/image31.jpeg"/><Relationship Id="rId21" Type="http://schemas.openxmlformats.org/officeDocument/2006/relationships/image" Target="../media/image4.jpeg"/><Relationship Id="rId7" Type="http://schemas.openxmlformats.org/officeDocument/2006/relationships/image" Target="../media/image5.jpeg"/><Relationship Id="rId12" Type="http://schemas.openxmlformats.org/officeDocument/2006/relationships/image" Target="../media/image39.jpeg"/><Relationship Id="rId17" Type="http://schemas.openxmlformats.org/officeDocument/2006/relationships/image" Target="../media/image3.jpeg"/><Relationship Id="rId25" Type="http://schemas.openxmlformats.org/officeDocument/2006/relationships/image" Target="../media/image24.jpeg"/><Relationship Id="rId2" Type="http://schemas.openxmlformats.org/officeDocument/2006/relationships/image" Target="../media/image17.jpeg"/><Relationship Id="rId16" Type="http://schemas.openxmlformats.org/officeDocument/2006/relationships/image" Target="../media/image43.jpeg"/><Relationship Id="rId20" Type="http://schemas.openxmlformats.org/officeDocument/2006/relationships/image" Target="../media/image4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11" Type="http://schemas.openxmlformats.org/officeDocument/2006/relationships/image" Target="../media/image38.jpeg"/><Relationship Id="rId24" Type="http://schemas.openxmlformats.org/officeDocument/2006/relationships/image" Target="../media/image49.jpeg"/><Relationship Id="rId5" Type="http://schemas.openxmlformats.org/officeDocument/2006/relationships/image" Target="../media/image33.jpeg"/><Relationship Id="rId15" Type="http://schemas.openxmlformats.org/officeDocument/2006/relationships/image" Target="../media/image42.jpeg"/><Relationship Id="rId23" Type="http://schemas.openxmlformats.org/officeDocument/2006/relationships/image" Target="../media/image48.jpeg"/><Relationship Id="rId28" Type="http://schemas.openxmlformats.org/officeDocument/2006/relationships/image" Target="../media/image51.jpeg"/><Relationship Id="rId10" Type="http://schemas.openxmlformats.org/officeDocument/2006/relationships/image" Target="../media/image37.jpeg"/><Relationship Id="rId19" Type="http://schemas.openxmlformats.org/officeDocument/2006/relationships/image" Target="../media/image45.jpeg"/><Relationship Id="rId4" Type="http://schemas.openxmlformats.org/officeDocument/2006/relationships/image" Target="../media/image32.jpeg"/><Relationship Id="rId9" Type="http://schemas.openxmlformats.org/officeDocument/2006/relationships/image" Target="../media/image36.jpeg"/><Relationship Id="rId14" Type="http://schemas.openxmlformats.org/officeDocument/2006/relationships/image" Target="../media/image41.jpeg"/><Relationship Id="rId22" Type="http://schemas.openxmlformats.org/officeDocument/2006/relationships/image" Target="../media/image47.jpeg"/><Relationship Id="rId27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jpeg"/><Relationship Id="rId3" Type="http://schemas.openxmlformats.org/officeDocument/2006/relationships/image" Target="../media/image55.jpeg"/><Relationship Id="rId7" Type="http://schemas.openxmlformats.org/officeDocument/2006/relationships/image" Target="../media/image58.jpeg"/><Relationship Id="rId12" Type="http://schemas.openxmlformats.org/officeDocument/2006/relationships/image" Target="../media/image6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11" Type="http://schemas.openxmlformats.org/officeDocument/2006/relationships/image" Target="../media/image61.jpeg"/><Relationship Id="rId5" Type="http://schemas.openxmlformats.org/officeDocument/2006/relationships/image" Target="../media/image57.jpeg"/><Relationship Id="rId10" Type="http://schemas.openxmlformats.org/officeDocument/2006/relationships/image" Target="../media/image60.jpeg"/><Relationship Id="rId4" Type="http://schemas.openxmlformats.org/officeDocument/2006/relationships/image" Target="../media/image56.jpeg"/><Relationship Id="rId9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685800"/>
            <a:ext cx="8915400" cy="5486400"/>
          </a:xfrm>
        </p:spPr>
        <p:txBody>
          <a:bodyPr>
            <a:prstTxWarp prst="textCanDown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6600" cap="none" spc="50" dirty="0" err="1" smtClean="0">
                <a:ln w="11430">
                  <a:noFill/>
                </a:ln>
                <a:blipFill dpi="0" rotWithShape="1">
                  <a:blip r:embed="rId3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16600" cap="none" spc="50" dirty="0" err="1" smtClean="0">
                <a:ln w="11430">
                  <a:noFill/>
                </a:ln>
                <a:blipFill dpi="0" rotWithShape="1">
                  <a:blip r:embed="rId4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en-US" sz="16600" cap="none" spc="50" dirty="0" err="1" smtClean="0">
                <a:ln w="11430">
                  <a:noFill/>
                </a:ln>
                <a:blipFill dpi="0" rotWithShape="1">
                  <a:blip r:embed="rId5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</a:t>
            </a:r>
            <a:r>
              <a:rPr lang="en-US" sz="16600" cap="none" spc="50" dirty="0" err="1" smtClean="0">
                <a:ln w="11430">
                  <a:noFill/>
                </a:ln>
                <a:blipFill dpi="0" rotWithShape="1">
                  <a:blip r:embed="rId6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16600" cap="none" spc="50" dirty="0">
              <a:ln w="11430">
                <a:noFill/>
              </a:ln>
              <a:blipFill dpi="0" rotWithShape="1">
                <a:blip r:embed="rId6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746958"/>
      </p:ext>
    </p:extLst>
  </p:cSld>
  <p:clrMapOvr>
    <a:masterClrMapping/>
  </p:clrMapOvr>
  <p:transition spd="slow">
    <p:split orient="vert" dir="in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762000" y="381000"/>
            <a:ext cx="7391400" cy="6096000"/>
          </a:xfrm>
          <a:prstGeom prst="verticalScroll">
            <a:avLst/>
          </a:prstGeom>
          <a:blipFill dpi="0" rotWithShape="1">
            <a:blip r:embed="rId2"/>
            <a:srcRect/>
            <a:tile tx="0" ty="0" sx="100000" sy="100000" flip="none" algn="tl"/>
          </a:blip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1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বিষয়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94751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347" y="-87472"/>
            <a:ext cx="26289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362" y="-59333"/>
            <a:ext cx="2381250" cy="1924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097" y="-608952"/>
            <a:ext cx="2476500" cy="20621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280" y="2147405"/>
            <a:ext cx="2867025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85" y="1926628"/>
            <a:ext cx="22860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05650" y="243299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922" y="3865418"/>
            <a:ext cx="2409825" cy="1895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3217718"/>
            <a:ext cx="2466975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15" y="2879123"/>
            <a:ext cx="2466975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571" y="842087"/>
            <a:ext cx="2390775" cy="1683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078" y="-174055"/>
            <a:ext cx="3219450" cy="14192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001" y="842087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922" y="2774355"/>
            <a:ext cx="2657475" cy="1668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253" y="789247"/>
            <a:ext cx="2238375" cy="20478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253" y="2401155"/>
            <a:ext cx="2476500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643" y="899236"/>
            <a:ext cx="2705100" cy="1685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588" y="2079023"/>
            <a:ext cx="3124200" cy="14573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280" y="5215272"/>
            <a:ext cx="3048000" cy="17556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093" y="4471555"/>
            <a:ext cx="2533650" cy="1809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988" y="4230831"/>
            <a:ext cx="2619375" cy="1743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040" y="3702602"/>
            <a:ext cx="2466975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903" y="5376430"/>
            <a:ext cx="2457450" cy="1866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5277185"/>
            <a:ext cx="2705100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040" y="3871461"/>
            <a:ext cx="2543175" cy="1889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084" y="1346872"/>
            <a:ext cx="2324100" cy="19716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253" y="2837122"/>
            <a:ext cx="1905000" cy="1390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743" y="5184965"/>
            <a:ext cx="2428875" cy="18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" name="Rectangle 28"/>
          <p:cNvSpPr/>
          <p:nvPr/>
        </p:nvSpPr>
        <p:spPr>
          <a:xfrm>
            <a:off x="907914" y="899236"/>
            <a:ext cx="7380134" cy="4050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  <a:scene3d>
              <a:camera prst="perspectiveContrastingRightFacing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err="1" smtClean="0">
                <a:ln w="11430"/>
                <a:solidFill>
                  <a:srgbClr val="00B0F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প্রানিজগতের</a:t>
            </a:r>
            <a:r>
              <a:rPr lang="en-US" sz="6000" b="1" spc="50" dirty="0" smtClean="0">
                <a:ln w="11430"/>
                <a:solidFill>
                  <a:srgbClr val="00B0F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6000" b="1" spc="50" dirty="0" err="1" smtClean="0">
                <a:ln w="11430"/>
                <a:solidFill>
                  <a:srgbClr val="00B0F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শ্রেনিবিন্যাস</a:t>
            </a:r>
            <a:endParaRPr lang="en-US" sz="6000" b="1" spc="50" dirty="0">
              <a:ln w="11430"/>
              <a:solidFill>
                <a:srgbClr val="00B0F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5464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457200" y="1752600"/>
            <a:ext cx="8534400" cy="20574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028700" lvl="1" indent="-571500" algn="ctr">
              <a:buFont typeface="Wingdings" pitchFamily="2" charset="2"/>
              <a:buChar char="v"/>
            </a:pPr>
            <a:r>
              <a:rPr lang="en-US" sz="4000" b="1" cap="all" dirty="0" err="1">
                <a:ln w="0"/>
                <a:solidFill>
                  <a:srgbClr val="2B6F2B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শ্রেণিবিন্যাস</a:t>
            </a:r>
            <a:r>
              <a:rPr lang="en-US" sz="4000" b="1" cap="all" dirty="0">
                <a:ln w="0"/>
                <a:solidFill>
                  <a:srgbClr val="2B6F2B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cap="all" dirty="0" err="1">
                <a:ln w="0"/>
                <a:solidFill>
                  <a:srgbClr val="2B6F2B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b="1" cap="all" dirty="0">
                <a:ln w="0"/>
                <a:solidFill>
                  <a:srgbClr val="2B6F2B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0"/>
                <a:solidFill>
                  <a:srgbClr val="2B6F2B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cap="all" dirty="0">
                <a:ln w="0"/>
                <a:solidFill>
                  <a:srgbClr val="2B6F2B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0"/>
                <a:solidFill>
                  <a:srgbClr val="2B6F2B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cap="all" dirty="0">
                <a:ln w="0"/>
                <a:solidFill>
                  <a:srgbClr val="2B6F2B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0"/>
                <a:solidFill>
                  <a:srgbClr val="2B6F2B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cap="all" dirty="0">
                <a:ln w="0"/>
                <a:solidFill>
                  <a:srgbClr val="2B6F2B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0"/>
                <a:solidFill>
                  <a:srgbClr val="2B6F2B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4000" b="1" cap="all" dirty="0" smtClean="0">
                <a:ln w="0"/>
                <a:solidFill>
                  <a:srgbClr val="2B6F2B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cap="all" dirty="0">
              <a:ln w="0"/>
              <a:solidFill>
                <a:srgbClr val="2B6F2B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32657" y="3429000"/>
            <a:ext cx="8077200" cy="1752600"/>
          </a:xfrm>
          <a:prstGeom prst="leftArrow">
            <a:avLst/>
          </a:prstGeom>
          <a:blipFill>
            <a:blip r:embed="rId3"/>
            <a:tile tx="0" ty="0" sx="100000" sy="100000" flip="none" algn="tl"/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44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4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4400" b="1" spc="5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762001" y="0"/>
            <a:ext cx="7010399" cy="1905000"/>
          </a:xfrm>
          <a:prstGeom prst="horizontalScroll">
            <a:avLst/>
          </a:prstGeom>
          <a:blipFill dpi="0" rotWithShape="1">
            <a:blip r:embed="rId4"/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-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53486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33400"/>
            <a:ext cx="6934200" cy="1276907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শ্রেণিবিন্যাস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1800"/>
            <a:ext cx="8153400" cy="2667000"/>
          </a:xfrm>
          <a:pattFill prst="pct5">
            <a:fgClr>
              <a:srgbClr val="FF0000"/>
            </a:fgClr>
            <a:bgClr>
              <a:schemeClr val="bg1"/>
            </a:bgClr>
          </a:pattFill>
          <a:effectLst>
            <a:softEdge rad="635000"/>
          </a:effectLst>
        </p:spPr>
        <p:txBody>
          <a:bodyPr>
            <a:noAutofit/>
          </a:bodyPr>
          <a:lstStyle/>
          <a:p>
            <a:pPr algn="just"/>
            <a:r>
              <a:rPr lang="en-US" sz="4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জীবকে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পারস্পরিক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সাদৃশ্যে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বৈসাদৃশ্যের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সাজানোর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শ্রেণিবিন্যাস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40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59707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755" y="706582"/>
            <a:ext cx="5029200" cy="5521015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42048" cy="295656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0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8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বিজ্ঞানী</a:t>
            </a:r>
            <a:r>
              <a:rPr lang="en-US" sz="8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br>
              <a:rPr lang="en-US" sz="8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8000" cap="none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ক্যারোলাস</a:t>
            </a:r>
            <a:r>
              <a:rPr lang="en-US" sz="8000" cap="none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cap="none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লিনিয়াস</a:t>
            </a:r>
            <a:r>
              <a:rPr lang="en-US" sz="8000" cap="none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49382"/>
            <a:ext cx="7543800" cy="914400"/>
          </a:xfrm>
          <a:prstGeom prst="rect">
            <a:avLst/>
          </a:prstGeom>
          <a:gradFill>
            <a:gsLst>
              <a:gs pos="0">
                <a:srgbClr val="00B0F0"/>
              </a:gs>
              <a:gs pos="50000">
                <a:srgbClr val="FF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শ্রেনিবিন্যাসের</a:t>
            </a: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জনক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4136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085975"/>
            <a:ext cx="8839200" cy="4467225"/>
          </a:xfrm>
          <a:prstGeom prst="rect">
            <a:avLst/>
          </a:prstGeom>
          <a:gradFill>
            <a:gsLst>
              <a:gs pos="89000">
                <a:schemeClr val="accent2">
                  <a:lumMod val="40000"/>
                  <a:lumOff val="60000"/>
                </a:schemeClr>
              </a:gs>
              <a:gs pos="2000">
                <a:srgbClr val="00B050"/>
              </a:gs>
              <a:gs pos="39000">
                <a:srgbClr val="00B0F0"/>
              </a:gs>
            </a:gsLst>
            <a:lin ang="0" scaled="1"/>
          </a:gradFill>
          <a:effectLst>
            <a:outerShdw blurRad="50800" dist="25000" dir="5400000" rotWithShape="0">
              <a:schemeClr val="dk1">
                <a:shade val="30000"/>
                <a:satMod val="150000"/>
                <a:alpha val="38000"/>
              </a:schemeClr>
            </a:outerShdw>
            <a:softEdge rad="6350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বিজ্ঞান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সম্মত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নামকরণকে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দ্বিপদ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নামকরণ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নামকরনের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আর্ন্তজাতিক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স্বীকৃত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Homo sapiens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723900" y="638175"/>
            <a:ext cx="7467600" cy="1447800"/>
          </a:xfrm>
          <a:prstGeom prst="ellipse">
            <a:avLst/>
          </a:prstGeom>
          <a:effectLst>
            <a:outerShdw blurRad="39000" dist="25400" dir="5400000" rotWithShape="0">
              <a:schemeClr val="accent2">
                <a:shade val="33000"/>
                <a:alpha val="83000"/>
              </a:schemeClr>
            </a:outerShdw>
            <a:softEdge rad="63500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দ্বিপদ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নামকরণ</a:t>
            </a:r>
            <a:r>
              <a:rPr lang="en-US" sz="40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40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নাম</a:t>
            </a:r>
            <a:endParaRPr lang="en-US" sz="40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37757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759" y="76200"/>
            <a:ext cx="7242048" cy="1143000"/>
          </a:xfrm>
          <a:gradFill>
            <a:gsLst>
              <a:gs pos="0">
                <a:schemeClr val="bg2">
                  <a:lumMod val="40000"/>
                  <a:lumOff val="60000"/>
                </a:schemeClr>
              </a:gs>
              <a:gs pos="49000">
                <a:srgbClr val="00B050"/>
              </a:gs>
              <a:gs pos="27000">
                <a:srgbClr val="FFFF00"/>
              </a:gs>
              <a:gs pos="71000">
                <a:srgbClr val="FF0000"/>
              </a:gs>
              <a:gs pos="100000">
                <a:schemeClr val="bg2">
                  <a:lumMod val="40000"/>
                  <a:lumOff val="60000"/>
                </a:schemeClr>
              </a:gs>
            </a:gsLst>
            <a:path path="rect">
              <a:fillToRect t="100000" r="100000"/>
            </a:path>
          </a:gradFill>
        </p:spPr>
        <p:txBody>
          <a:bodyPr>
            <a:noAutofit/>
          </a:bodyPr>
          <a:lstStyle/>
          <a:p>
            <a:pPr algn="ctr"/>
            <a:r>
              <a:rPr lang="en-US" sz="9600" cap="none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9600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cap="none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9600" cap="none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88084"/>
            <a:ext cx="2057400" cy="15936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3727241"/>
            <a:ext cx="2038350" cy="14001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78051"/>
            <a:ext cx="1981200" cy="15109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850" y="2261857"/>
            <a:ext cx="2038350" cy="15267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962400"/>
            <a:ext cx="1599350" cy="22536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65876" y="4828826"/>
            <a:ext cx="3051544" cy="8984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222720"/>
            <a:ext cx="2200275" cy="15295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133600"/>
            <a:ext cx="1905000" cy="15267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474" y="4144687"/>
            <a:ext cx="2158999" cy="196545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038802"/>
            <a:ext cx="1630820" cy="2177228"/>
          </a:xfrm>
          <a:prstGeom prst="rect">
            <a:avLst/>
          </a:prstGeom>
        </p:spPr>
      </p:pic>
      <p:sp>
        <p:nvSpPr>
          <p:cNvPr id="4" name="7-Point Star 3"/>
          <p:cNvSpPr/>
          <p:nvPr/>
        </p:nvSpPr>
        <p:spPr>
          <a:xfrm>
            <a:off x="6292821" y="-304800"/>
            <a:ext cx="3188938" cy="2302384"/>
          </a:xfrm>
          <a:prstGeom prst="star7">
            <a:avLst/>
          </a:prstGeom>
          <a:blipFill>
            <a:blip r:embed="rId12"/>
            <a:stretch>
              <a:fillRect/>
            </a:stretch>
          </a:blip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7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2090" y="1295400"/>
            <a:ext cx="7315200" cy="838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প্রাণিগুলোকে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08243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1524000"/>
          </a:xfrm>
          <a:gradFill>
            <a:gsLst>
              <a:gs pos="6250">
                <a:schemeClr val="tx2"/>
              </a:gs>
              <a:gs pos="26000">
                <a:srgbClr val="2B6F2B"/>
              </a:gs>
              <a:gs pos="74000">
                <a:srgbClr val="FFFF00"/>
              </a:gs>
              <a:gs pos="52000">
                <a:srgbClr val="FF3399"/>
              </a:gs>
              <a:gs pos="94000">
                <a:srgbClr val="00B0F0"/>
              </a:gs>
            </a:gsLst>
            <a:path path="circle">
              <a:fillToRect l="100000" t="100000"/>
            </a:path>
          </a:gradFill>
          <a:ln>
            <a:solidFill>
              <a:schemeClr val="tx1"/>
            </a:solidFill>
          </a:ln>
          <a:effectLst>
            <a:softEdge rad="635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Wave2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cap="none" spc="50" dirty="0" smtClean="0">
                <a:ln w="11430"/>
                <a:gradFill flip="none" rotWithShape="1">
                  <a:gsLst>
                    <a:gs pos="55000">
                      <a:schemeClr val="bg2">
                        <a:lumMod val="60000"/>
                        <a:lumOff val="40000"/>
                      </a:schemeClr>
                    </a:gs>
                    <a:gs pos="27000">
                      <a:srgbClr val="FF0000"/>
                    </a:gs>
                    <a:gs pos="10417">
                      <a:srgbClr val="00B050"/>
                    </a:gs>
                    <a:gs pos="78000">
                      <a:srgbClr val="FFFF00"/>
                    </a:gs>
                  </a:gsLst>
                  <a:lin ang="18900000" scaled="1"/>
                  <a:tileRect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3800" cap="none" spc="50" dirty="0">
              <a:ln w="11430"/>
              <a:gradFill flip="none" rotWithShape="1">
                <a:gsLst>
                  <a:gs pos="55000">
                    <a:schemeClr val="bg2">
                      <a:lumMod val="60000"/>
                      <a:lumOff val="40000"/>
                    </a:schemeClr>
                  </a:gs>
                  <a:gs pos="27000">
                    <a:srgbClr val="FF0000"/>
                  </a:gs>
                  <a:gs pos="10417">
                    <a:srgbClr val="00B050"/>
                  </a:gs>
                  <a:gs pos="78000">
                    <a:srgbClr val="FFFF00"/>
                  </a:gs>
                </a:gsLst>
                <a:lin ang="18900000" scaled="1"/>
                <a:tileRect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6200" y="2209800"/>
            <a:ext cx="8534400" cy="4038600"/>
          </a:xfrm>
          <a:prstGeom prst="roundRect">
            <a:avLst/>
          </a:prstGeom>
          <a:gradFill flip="none" rotWithShape="1">
            <a:gsLst>
              <a:gs pos="29000">
                <a:srgbClr val="00B050">
                  <a:tint val="66000"/>
                  <a:satMod val="160000"/>
                </a:srgbClr>
              </a:gs>
              <a:gs pos="72000">
                <a:schemeClr val="bg2">
                  <a:lumMod val="60000"/>
                  <a:lumOff val="40000"/>
                </a:schemeClr>
              </a:gs>
              <a:gs pos="52000">
                <a:srgbClr val="FF3399"/>
              </a:gs>
              <a:gs pos="100000">
                <a:srgbClr val="00B0F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১.নিডারিয়া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পর্বের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দু্‌ইটি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প্রানির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য়নি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পর্বের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প্রানিরা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পরজীবী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করে।এমন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প্রানির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08243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34400" cy="2590800"/>
          </a:xfr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softEdge rad="317500"/>
          </a:effectLst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600" b="1" cap="none" spc="50" dirty="0" err="1" smtClean="0">
                <a:ln w="11430"/>
                <a:blipFill dpi="0" rotWithShape="1">
                  <a:blip r:embed="rId3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16600" b="1" cap="none" spc="50" dirty="0" smtClean="0">
                <a:ln w="11430"/>
                <a:blipFill dpi="0" rotWithShape="1">
                  <a:blip r:embed="rId3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600" b="1" cap="none" spc="50" dirty="0" err="1" smtClean="0">
                <a:ln w="11430"/>
                <a:blipFill dpi="0" rotWithShape="1">
                  <a:blip r:embed="rId3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16600" b="1" cap="none" spc="50" dirty="0">
              <a:ln w="11430"/>
              <a:blipFill dpi="0" rotWithShape="1">
                <a:blip r:embed="rId3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-76200" y="2590800"/>
            <a:ext cx="9144000" cy="4267200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পঠিত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উপকারী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অপকারী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08243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103909" y="152400"/>
            <a:ext cx="9144000" cy="6705600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1400" b="1" dirty="0">
                <a:ln w="11430"/>
                <a:gradFill flip="none" rotWithShape="1"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13000">
                      <a:srgbClr val="00B0F0"/>
                    </a:gs>
                    <a:gs pos="67000">
                      <a:srgbClr val="92D050"/>
                    </a:gs>
                    <a:gs pos="50000">
                      <a:srgbClr val="FFC000"/>
                    </a:gs>
                    <a:gs pos="84000">
                      <a:srgbClr val="2B6F2B"/>
                    </a:gs>
                    <a:gs pos="33000">
                      <a:srgbClr val="FF3399"/>
                    </a:gs>
                    <a:gs pos="99000">
                      <a:srgbClr val="00B0F0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35299222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5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819400" y="13716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95600" y="6096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2743200" y="22780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5800" y="2209800"/>
            <a:ext cx="7315200" cy="743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n-BD" altLang="ko-KR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সহকারী প্রধান শিক্ষক</a:t>
            </a:r>
          </a:p>
          <a:p>
            <a:pPr>
              <a:spcBef>
                <a:spcPct val="50000"/>
              </a:spcBef>
              <a:defRPr/>
            </a:pPr>
            <a:r>
              <a:rPr lang="bn-BD" altLang="ko-KR" sz="6600" dirty="0">
                <a:solidFill>
                  <a:schemeClr val="folHlink"/>
                </a:solidFill>
                <a:latin typeface="NikoshBAN" pitchFamily="2" charset="0"/>
                <a:cs typeface="NikoshBAN" pitchFamily="2" charset="0"/>
              </a:rPr>
              <a:t>চতুল উচ্চ বিদ্যালয়</a:t>
            </a:r>
            <a:endParaRPr lang="en-US" altLang="ko-KR" sz="6600" dirty="0">
              <a:solidFill>
                <a:schemeClr val="folHlink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ko-KR" sz="4800" dirty="0">
                <a:solidFill>
                  <a:schemeClr val="folHlin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altLang="ko-KR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মোবাঃ-০১৭১৮৯২২৯০৬</a:t>
            </a:r>
          </a:p>
          <a:p>
            <a:pPr>
              <a:spcBef>
                <a:spcPct val="50000"/>
              </a:spcBef>
              <a:defRPr/>
            </a:pPr>
            <a:r>
              <a:rPr lang="en-US" altLang="ko-KR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atiqul060@gmail.com</a:t>
            </a:r>
            <a:endParaRPr lang="en-US" altLang="ko-KR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50000"/>
              </a:spcBef>
              <a:defRPr/>
            </a:pPr>
            <a:endParaRPr lang="en-US" altLang="ko-KR" sz="6600" dirty="0">
              <a:solidFill>
                <a:schemeClr val="folHlink"/>
              </a:solidFill>
              <a:cs typeface="Vrinda" pitchFamily="2" charset="0"/>
            </a:endParaRPr>
          </a:p>
          <a:p>
            <a:pPr>
              <a:spcBef>
                <a:spcPct val="50000"/>
              </a:spcBef>
              <a:defRPr/>
            </a:pPr>
            <a:endParaRPr lang="en-US" altLang="ko-KR" sz="6600" dirty="0">
              <a:solidFill>
                <a:schemeClr val="folHlink"/>
              </a:solidFill>
              <a:cs typeface="Vrinda" pitchFamily="2" charset="0"/>
            </a:endParaRP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685800" y="685800"/>
            <a:ext cx="6400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s-IN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+mn-cs"/>
                <a:ea typeface="+mn-cs"/>
              </a:rPr>
              <a:t>মোঃআতিকুল ইসলাম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+mn-cs"/>
              <a:ea typeface="+mn-cs"/>
            </a:endParaRPr>
          </a:p>
        </p:txBody>
      </p:sp>
      <p:pic>
        <p:nvPicPr>
          <p:cNvPr id="5127" name="Picture 7" descr="C:\Users\ATIQUL ISLAM\Desktop\PICTURE\9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209800"/>
            <a:ext cx="2438400" cy="3046677"/>
          </a:xfrm>
          <a:prstGeom prst="ellipse">
            <a:avLst/>
          </a:prstGeom>
          <a:ln w="190500" cap="rnd">
            <a:solidFill>
              <a:schemeClr val="accent1">
                <a:lumMod val="5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dissolve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700" decel="100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00" decel="100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700" decel="1000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700" decel="1000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700" decel="1000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7391399" cy="61722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49" y="838200"/>
            <a:ext cx="5524500" cy="55245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5" name="Rounded Rectangle 4"/>
          <p:cNvSpPr/>
          <p:nvPr/>
        </p:nvSpPr>
        <p:spPr>
          <a:xfrm>
            <a:off x="990599" y="-62346"/>
            <a:ext cx="7086600" cy="685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CurveDown">
              <a:avLst>
                <a:gd name="adj" fmla="val 41453"/>
              </a:avLst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9900" b="1" dirty="0" smtClean="0">
                <a:ln w="38100">
                  <a:solidFill>
                    <a:schemeClr val="tx1"/>
                  </a:solidFill>
                </a:ln>
                <a:gradFill flip="none" rotWithShape="1">
                  <a:gsLst>
                    <a:gs pos="3750">
                      <a:srgbClr val="FF0000"/>
                    </a:gs>
                    <a:gs pos="52912">
                      <a:srgbClr val="FF3399"/>
                    </a:gs>
                    <a:gs pos="30430">
                      <a:srgbClr val="002060"/>
                    </a:gs>
                    <a:gs pos="82000">
                      <a:srgbClr val="FFFF00"/>
                    </a:gs>
                    <a:gs pos="16000">
                      <a:schemeClr val="accent1">
                        <a:tint val="66000"/>
                        <a:satMod val="160000"/>
                      </a:schemeClr>
                    </a:gs>
                    <a:gs pos="64000">
                      <a:srgbClr val="2B6F2B"/>
                    </a:gs>
                    <a:gs pos="42000">
                      <a:srgbClr val="00B0F0"/>
                    </a:gs>
                    <a:gs pos="96000">
                      <a:srgbClr val="FF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00" b="1" dirty="0">
              <a:ln w="38100">
                <a:solidFill>
                  <a:schemeClr val="tx1"/>
                </a:solidFill>
              </a:ln>
              <a:gradFill flip="none" rotWithShape="1">
                <a:gsLst>
                  <a:gs pos="3750">
                    <a:srgbClr val="FF0000"/>
                  </a:gs>
                  <a:gs pos="52912">
                    <a:srgbClr val="FF3399"/>
                  </a:gs>
                  <a:gs pos="30430">
                    <a:srgbClr val="002060"/>
                  </a:gs>
                  <a:gs pos="82000">
                    <a:srgbClr val="FFFF00"/>
                  </a:gs>
                  <a:gs pos="16000">
                    <a:schemeClr val="accent1">
                      <a:tint val="66000"/>
                      <a:satMod val="160000"/>
                    </a:schemeClr>
                  </a:gs>
                  <a:gs pos="64000">
                    <a:srgbClr val="2B6F2B"/>
                  </a:gs>
                  <a:gs pos="42000">
                    <a:srgbClr val="00B0F0"/>
                  </a:gs>
                  <a:gs pos="96000">
                    <a:srgbClr val="FF0000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22850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" y="609600"/>
            <a:ext cx="8382000" cy="1371600"/>
          </a:xfrm>
          <a:prstGeom prst="ellipse">
            <a:avLst/>
          </a:prstGeom>
          <a:gradFill>
            <a:gsLst>
              <a:gs pos="5000">
                <a:srgbClr val="00B0F0"/>
              </a:gs>
              <a:gs pos="50000">
                <a:srgbClr val="92D050"/>
              </a:gs>
              <a:gs pos="100000">
                <a:srgbClr val="FFFF00"/>
              </a:gs>
            </a:gsLst>
            <a:path path="circle">
              <a:fillToRect l="100000" t="100000"/>
            </a:path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9600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9600" b="1" spc="150" dirty="0">
              <a:ln w="11430"/>
              <a:solidFill>
                <a:srgbClr val="7030A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90600" y="2209800"/>
            <a:ext cx="6858000" cy="449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9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৮ম</a:t>
            </a:r>
            <a:r>
              <a:rPr lang="en-US" sz="66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66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6600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6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</a:t>
            </a:r>
            <a:r>
              <a:rPr lang="en-US" sz="6600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6600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 অধ্যায় </a:t>
            </a:r>
            <a:r>
              <a:rPr lang="en-US" sz="66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66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000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৫০ </a:t>
            </a:r>
            <a:r>
              <a:rPr lang="en-US" sz="4000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66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66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2800" spc="50" dirty="0" err="1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</a:t>
            </a:r>
            <a:r>
              <a:rPr lang="en-US" sz="2800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10/11/2017</a:t>
            </a:r>
            <a:endParaRPr lang="en-US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96494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305800" cy="29718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96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br>
              <a:rPr lang="en-US" sz="96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96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96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96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</a:t>
            </a:r>
            <a:endParaRPr lang="en-US" sz="96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00824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133600"/>
            <a:ext cx="5562600" cy="2667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3886200" cy="228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-76200"/>
            <a:ext cx="3771900" cy="236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648200"/>
            <a:ext cx="3848100" cy="1981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648200"/>
            <a:ext cx="37338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867679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3124200" cy="236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"/>
            <a:ext cx="4166348" cy="31040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52800"/>
            <a:ext cx="3200400" cy="32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10000"/>
            <a:ext cx="4000500" cy="2590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Picture 5" descr="1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9400" y="2286000"/>
            <a:ext cx="2619375" cy="2209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4018858" cy="2971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28600"/>
            <a:ext cx="3557650" cy="31189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886200"/>
            <a:ext cx="3505200" cy="24588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0"/>
            <a:ext cx="3429000" cy="25684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610919272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81400" cy="26825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"/>
            <a:ext cx="3305175" cy="23396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86000"/>
            <a:ext cx="3387360" cy="2590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962400"/>
            <a:ext cx="3505200" cy="2895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191000"/>
            <a:ext cx="3124200" cy="22392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27708" y="0"/>
            <a:ext cx="4468091" cy="6857999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sz="6600" b="1" cap="all" dirty="0" smtClean="0">
              <a:ln w="0"/>
              <a:solidFill>
                <a:srgbClr val="92D050"/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cap="all" dirty="0" err="1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ছবি</a:t>
            </a:r>
            <a:endParaRPr lang="en-US" sz="6600" b="1" cap="all" dirty="0" smtClean="0">
              <a:ln w="0"/>
              <a:solidFill>
                <a:srgbClr val="92D050"/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cap="all" dirty="0" err="1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6600" b="1" cap="all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কিসের</a:t>
            </a:r>
            <a:endParaRPr lang="en-US" sz="6600" b="1" cap="all" dirty="0">
              <a:ln w="0"/>
              <a:solidFill>
                <a:srgbClr val="92D050"/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600" b="1" cap="all" dirty="0" smtClean="0">
                <a:ln w="0"/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16600" b="1" cap="all" dirty="0">
              <a:ln w="0"/>
              <a:solidFill>
                <a:srgbClr val="92D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4343400" y="0"/>
            <a:ext cx="4343400" cy="6858000"/>
          </a:xfrm>
          <a:prstGeom prst="upArrow">
            <a:avLst/>
          </a:prstGeom>
          <a:blipFill>
            <a:blip r:embed="rId3"/>
            <a:tile tx="0" ty="0" sx="100000" sy="100000" flip="none" algn="tl"/>
          </a:blip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</a:t>
            </a:r>
          </a:p>
          <a:p>
            <a:pPr algn="ctr"/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প্রানীর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বলতো</a:t>
            </a:r>
            <a:endParaRPr lang="en-US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0517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1821</TotalTime>
  <Words>182</Words>
  <Application>Microsoft Office PowerPoint</Application>
  <PresentationFormat>On-screen Show (4:3)</PresentationFormat>
  <Paragraphs>39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স্বাগতম</vt:lpstr>
      <vt:lpstr>Slide 2</vt:lpstr>
      <vt:lpstr>Slide 3</vt:lpstr>
      <vt:lpstr>ছবিগুলো  মনোযোগ সহ দেখ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      পৃথিবীর সকল জীবকে তাদের পারস্পরিক সাদৃশ্যের ভিত্তিতে একই দলে এবং বৈসাদৃশ্যের ভিত্তিতে ভিন্ন দলে সাজানোর পদ্ধতিকে শ্রেণিবিন্যাস বলে। </vt:lpstr>
      <vt:lpstr>প্রকৃতি বিজ্ঞানী  ক্যারোলাস লিনিয়াস </vt:lpstr>
      <vt:lpstr>Slide 15</vt:lpstr>
      <vt:lpstr>একক কাজ</vt:lpstr>
      <vt:lpstr>মূল্যায়ন</vt:lpstr>
      <vt:lpstr>বাড়ীর কাজ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Monir</dc:creator>
  <cp:lastModifiedBy>pc</cp:lastModifiedBy>
  <cp:revision>162</cp:revision>
  <dcterms:created xsi:type="dcterms:W3CDTF">2013-06-24T06:54:21Z</dcterms:created>
  <dcterms:modified xsi:type="dcterms:W3CDTF">2017-11-19T16:50:50Z</dcterms:modified>
</cp:coreProperties>
</file>